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Raleway"/>
      <p:regular r:id="rId16"/>
      <p:bold r:id="rId17"/>
      <p:italic r:id="rId18"/>
      <p:boldItalic r:id="rId19"/>
    </p:embeddedFont>
    <p:embeddedFont>
      <p:font typeface="Raleway SemiBold"/>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alewaySemiBold-regular.fntdata"/><Relationship Id="rId22" Type="http://schemas.openxmlformats.org/officeDocument/2006/relationships/font" Target="fonts/RalewaySemiBold-italic.fntdata"/><Relationship Id="rId21" Type="http://schemas.openxmlformats.org/officeDocument/2006/relationships/font" Target="fonts/RalewaySemiBold-bold.fntdata"/><Relationship Id="rId24" Type="http://schemas.openxmlformats.org/officeDocument/2006/relationships/font" Target="fonts/Lato-regular.fntdata"/><Relationship Id="rId23" Type="http://schemas.openxmlformats.org/officeDocument/2006/relationships/font" Target="fonts/Raleway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Maximizing the number of annual members will be key to future growth. Rather than creating a marketing campaign that targets all-new customers, we believe there is a very good chance to convert casual riders into members.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712257fc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1712257fc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also looked at the most common trips. That is to say, rides that share a starting and ending station. As you might expect, all of the most popular casual trips are the same as the popular stations, the pier, M</a:t>
            </a:r>
            <a:r>
              <a:rPr lang="en"/>
              <a:t>illennium</a:t>
            </a:r>
            <a:r>
              <a:rPr lang="en"/>
              <a:t> Park, and so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for the member trips, these are the top three. Two across campus at the </a:t>
            </a:r>
            <a:r>
              <a:rPr lang="en"/>
              <a:t>University</a:t>
            </a:r>
            <a:r>
              <a:rPr lang="en"/>
              <a:t> of Chicago and one at the Illinois Institute of Technology.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712257fc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712257fc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leads me to my first conclusion, that the service is popular with students. The is a strong contingent of </a:t>
            </a:r>
            <a:r>
              <a:rPr lang="en"/>
              <a:t>students</a:t>
            </a:r>
            <a:r>
              <a:rPr lang="en"/>
              <a:t> among our members. However, there are plenty of casual rides on campuses that mirror members’ rides. </a:t>
            </a:r>
            <a:r>
              <a:rPr lang="en"/>
              <a:t>These</a:t>
            </a:r>
            <a:r>
              <a:rPr lang="en"/>
              <a:t> riders should be looked at when coming up with marketing </a:t>
            </a:r>
            <a:r>
              <a:rPr lang="en"/>
              <a:t>strategies.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 increased ridership in summer and on weekends, as well as the popular stations for casual riders suggest tourist use our bikes often, as we might expect.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Furthermore, I would suggest that we take a deeper look at stops popular with both members and casual riders to see would could be the connection. Perhaps food hotspots, bars, etc.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712257fc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712257fc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A quick look at what we’re going to cover today. </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We’ll go over the questions I’m trying to answer.</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We’ll dive into the data and see what trends and patterns emerge and how those trends differ from member to guest.</a:t>
            </a:r>
            <a:endParaRPr sz="1300">
              <a:solidFill>
                <a:srgbClr val="595959"/>
              </a:solidFill>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rPr lang="en" sz="1300">
                <a:solidFill>
                  <a:srgbClr val="595959"/>
                </a:solidFill>
                <a:latin typeface="Lato"/>
                <a:ea typeface="Lato"/>
                <a:cs typeface="Lato"/>
                <a:sym typeface="Lato"/>
              </a:rPr>
              <a:t>And then we’ll try to make sense of those trends and see how they can be used to inform our next steps.  </a:t>
            </a:r>
            <a:endParaRPr sz="1300">
              <a:solidFill>
                <a:srgbClr val="595959"/>
              </a:solidFill>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1712257fc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1712257fc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twenty twenty one, Cyclistic users took over five and a half million rides. Three million of those rides were by cyclistic members. That leaves two and a half million rides by casual riders.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So,how can we convert those 2.5 million casual rides into </a:t>
            </a:r>
            <a:r>
              <a:rPr lang="en"/>
              <a:t>member</a:t>
            </a:r>
            <a:r>
              <a:rPr lang="en"/>
              <a:t> rides? To answer that, we need to ask the question: </a:t>
            </a:r>
            <a:r>
              <a:rPr lang="en">
                <a:solidFill>
                  <a:srgbClr val="1A1A1A"/>
                </a:solidFill>
              </a:rPr>
              <a:t>How do annual members and casual riders use Cyclistic bikes differently? So, I looked at the ride data from all of 2021. This gave me date, time, and location data for every ride throughout the year. What I found was that casual riders tend to take casual rides, their ride numbers spike in the summer and on weekends, and they prefer parks, attractions and the lakeshore. While member rides tend to be around universities, business sectors and links to public transportation.</a:t>
            </a:r>
            <a:endParaRPr>
              <a:solidFill>
                <a:srgbClr val="1A1A1A"/>
              </a:solidFill>
            </a:endParaRPr>
          </a:p>
          <a:p>
            <a:pPr indent="0" lvl="0" marL="0" rtl="0" algn="l">
              <a:spcBef>
                <a:spcPts val="0"/>
              </a:spcBef>
              <a:spcAft>
                <a:spcPts val="0"/>
              </a:spcAft>
              <a:buNone/>
            </a:pPr>
            <a:r>
              <a:t/>
            </a:r>
            <a:endParaRPr>
              <a:solidFill>
                <a:srgbClr val="1A1A1A"/>
              </a:solidFill>
            </a:endParaRPr>
          </a:p>
          <a:p>
            <a:pPr indent="0" lvl="0" marL="0" rtl="0" algn="l">
              <a:spcBef>
                <a:spcPts val="0"/>
              </a:spcBef>
              <a:spcAft>
                <a:spcPts val="0"/>
              </a:spcAft>
              <a:buNone/>
            </a:pPr>
            <a:r>
              <a:rPr lang="en">
                <a:solidFill>
                  <a:srgbClr val="1A1A1A"/>
                </a:solidFill>
              </a:rPr>
              <a:t>So it seems clear that what we are looking at is recreational riders vs. commuters. Let’s look at the relevant data.</a:t>
            </a:r>
            <a:endParaRPr>
              <a:solidFill>
                <a:srgbClr val="1A1A1A"/>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336890e76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336890e76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did I get there? First lets look at the </a:t>
            </a:r>
            <a:r>
              <a:rPr lang="en"/>
              <a:t>date/time data.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336890e7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336890e7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wide look at rides </a:t>
            </a:r>
            <a:r>
              <a:rPr lang="en"/>
              <a:t>throughout</a:t>
            </a:r>
            <a:r>
              <a:rPr lang="en"/>
              <a:t> the entire year shows rides increasing with the warmer weather. Casual rides have a </a:t>
            </a:r>
            <a:r>
              <a:rPr lang="en"/>
              <a:t>noticeably</a:t>
            </a:r>
            <a:r>
              <a:rPr lang="en"/>
              <a:t> sharper spike, overtaking member rides in the summer with a bigger drop of in the winter.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336890e76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336890e76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Plotting weekly data shows daily casual rides doubling on the weekend while member rides stay much flatter and peaking on wednesday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36890e76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336890e76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then zoom in for a look at hourly rides shows member rides peak at 8 AM and 5 PM. Business hours. And casual riders sleeping in and increasing through the afternoon until 5 PM.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36890e76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336890e76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summers, weekends, and afternoons are a strong </a:t>
            </a:r>
            <a:r>
              <a:rPr lang="en"/>
              <a:t>argument</a:t>
            </a:r>
            <a:r>
              <a:rPr lang="en"/>
              <a:t> for recreational riders, but where are they going?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712257fc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712257fc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looking at a map of Chicago. These blue dots are casual rides and the red, member rides. The bigger the circle, the more rides use that stop.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will note the most popular stops for casual riders are the Navy Pier, </a:t>
            </a:r>
            <a:r>
              <a:rPr lang="en"/>
              <a:t>Millennium</a:t>
            </a:r>
            <a:r>
              <a:rPr lang="en"/>
              <a:t> Park, Oak Street Beach, Shedd Aquarium, and other parks. Many of these rides start and stop at the same station.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see that the larger circles for members are further inland by Universities, business districts and public transportation.</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200"/>
              <a:t>Cyclistic Members </a:t>
            </a:r>
            <a:endParaRPr sz="5200"/>
          </a:p>
          <a:p>
            <a:pPr indent="0" lvl="0" marL="0" rtl="0" algn="l">
              <a:spcBef>
                <a:spcPts val="0"/>
              </a:spcBef>
              <a:spcAft>
                <a:spcPts val="0"/>
              </a:spcAft>
              <a:buNone/>
            </a:pPr>
            <a:r>
              <a:rPr lang="en" sz="5200"/>
              <a:t>vs. Casual Riders</a:t>
            </a:r>
            <a:endParaRPr sz="5200"/>
          </a:p>
        </p:txBody>
      </p:sp>
      <p:sp>
        <p:nvSpPr>
          <p:cNvPr id="87" name="Google Shape;87;p13"/>
          <p:cNvSpPr txBox="1"/>
          <p:nvPr>
            <p:ph idx="1" type="subTitle"/>
          </p:nvPr>
        </p:nvSpPr>
        <p:spPr>
          <a:xfrm>
            <a:off x="727952" y="3124375"/>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Understanding how members and casual riders use the service differently</a:t>
            </a:r>
            <a:endParaRPr/>
          </a:p>
        </p:txBody>
      </p:sp>
      <p:sp>
        <p:nvSpPr>
          <p:cNvPr id="88" name="Google Shape;88;p13"/>
          <p:cNvSpPr txBox="1"/>
          <p:nvPr/>
        </p:nvSpPr>
        <p:spPr>
          <a:xfrm>
            <a:off x="729275" y="4173400"/>
            <a:ext cx="4226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Presented by: Dennis Chesnes</a:t>
            </a:r>
            <a:endParaRPr sz="1000">
              <a:latin typeface="Lato"/>
              <a:ea typeface="Lato"/>
              <a:cs typeface="Lato"/>
              <a:sym typeface="Lato"/>
            </a:endParaRPr>
          </a:p>
        </p:txBody>
      </p:sp>
      <p:sp>
        <p:nvSpPr>
          <p:cNvPr id="89" name="Google Shape;89;p13"/>
          <p:cNvSpPr txBox="1"/>
          <p:nvPr/>
        </p:nvSpPr>
        <p:spPr>
          <a:xfrm>
            <a:off x="727950" y="4424050"/>
            <a:ext cx="4666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a:ea typeface="Lato"/>
                <a:cs typeface="Lato"/>
                <a:sym typeface="Lato"/>
              </a:rPr>
              <a:t>Data from January 1, 2021 - December 31, 2021</a:t>
            </a:r>
            <a:endParaRPr sz="1000">
              <a:solidFill>
                <a:schemeClr val="dk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2"/>
          <p:cNvPicPr preferRelativeResize="0"/>
          <p:nvPr/>
        </p:nvPicPr>
        <p:blipFill rotWithShape="1">
          <a:blip r:embed="rId3">
            <a:alphaModFix/>
          </a:blip>
          <a:srcRect b="0" l="18838" r="6905" t="0"/>
          <a:stretch/>
        </p:blipFill>
        <p:spPr>
          <a:xfrm>
            <a:off x="6205353" y="2024550"/>
            <a:ext cx="2721233" cy="2909900"/>
          </a:xfrm>
          <a:prstGeom prst="rect">
            <a:avLst/>
          </a:prstGeom>
          <a:noFill/>
          <a:ln cap="flat" cmpd="sng" w="19050">
            <a:solidFill>
              <a:schemeClr val="dk1"/>
            </a:solidFill>
            <a:prstDash val="solid"/>
            <a:round/>
            <a:headEnd len="sm" w="sm" type="none"/>
            <a:tailEnd len="sm" w="sm" type="none"/>
          </a:ln>
        </p:spPr>
      </p:pic>
      <p:pic>
        <p:nvPicPr>
          <p:cNvPr id="174" name="Google Shape;174;p22"/>
          <p:cNvPicPr preferRelativeResize="0"/>
          <p:nvPr/>
        </p:nvPicPr>
        <p:blipFill rotWithShape="1">
          <a:blip r:embed="rId4">
            <a:alphaModFix/>
          </a:blip>
          <a:srcRect b="8416" l="0" r="32000" t="0"/>
          <a:stretch/>
        </p:blipFill>
        <p:spPr>
          <a:xfrm>
            <a:off x="217413" y="2024566"/>
            <a:ext cx="2721233" cy="2909870"/>
          </a:xfrm>
          <a:prstGeom prst="rect">
            <a:avLst/>
          </a:prstGeom>
          <a:noFill/>
          <a:ln cap="flat" cmpd="sng" w="19050">
            <a:solidFill>
              <a:schemeClr val="dk1"/>
            </a:solidFill>
            <a:prstDash val="solid"/>
            <a:round/>
            <a:headEnd len="sm" w="sm" type="none"/>
            <a:tailEnd len="sm" w="sm" type="none"/>
          </a:ln>
        </p:spPr>
      </p:pic>
      <p:pic>
        <p:nvPicPr>
          <p:cNvPr id="175" name="Google Shape;175;p22"/>
          <p:cNvPicPr preferRelativeResize="0"/>
          <p:nvPr/>
        </p:nvPicPr>
        <p:blipFill rotWithShape="1">
          <a:blip r:embed="rId5">
            <a:alphaModFix/>
          </a:blip>
          <a:srcRect b="2189" l="22524" r="29086" t="32638"/>
          <a:stretch/>
        </p:blipFill>
        <p:spPr>
          <a:xfrm>
            <a:off x="3211383" y="2024566"/>
            <a:ext cx="2721233" cy="2909870"/>
          </a:xfrm>
          <a:prstGeom prst="rect">
            <a:avLst/>
          </a:prstGeom>
          <a:noFill/>
          <a:ln cap="flat" cmpd="sng" w="19050">
            <a:solidFill>
              <a:schemeClr val="dk1"/>
            </a:solidFill>
            <a:prstDash val="solid"/>
            <a:round/>
            <a:headEnd len="sm" w="sm" type="none"/>
            <a:tailEnd len="sm" w="sm" type="none"/>
          </a:ln>
        </p:spPr>
      </p:pic>
      <p:sp>
        <p:nvSpPr>
          <p:cNvPr id="176" name="Google Shape;176;p2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Raleway SemiBold"/>
                <a:ea typeface="Raleway SemiBold"/>
                <a:cs typeface="Raleway SemiBold"/>
                <a:sym typeface="Raleway SemiBold"/>
              </a:rPr>
              <a:t>Most Popular Trips (Member)</a:t>
            </a:r>
            <a:endParaRPr b="0">
              <a:latin typeface="Raleway SemiBold"/>
              <a:ea typeface="Raleway SemiBold"/>
              <a:cs typeface="Raleway SemiBold"/>
              <a:sym typeface="Raleway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3"/>
          <p:cNvSpPr txBox="1"/>
          <p:nvPr>
            <p:ph type="title"/>
          </p:nvPr>
        </p:nvSpPr>
        <p:spPr>
          <a:xfrm>
            <a:off x="729450" y="733950"/>
            <a:ext cx="7688400" cy="124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a:t>
            </a:r>
            <a:r>
              <a:rPr lang="en"/>
              <a:t>Takeaways</a:t>
            </a:r>
            <a:endParaRPr/>
          </a:p>
        </p:txBody>
      </p:sp>
      <p:sp>
        <p:nvSpPr>
          <p:cNvPr id="182" name="Google Shape;182;p23"/>
          <p:cNvSpPr txBox="1"/>
          <p:nvPr>
            <p:ph idx="1" type="body"/>
          </p:nvPr>
        </p:nvSpPr>
        <p:spPr>
          <a:xfrm>
            <a:off x="729450" y="2272888"/>
            <a:ext cx="7688400" cy="1580400"/>
          </a:xfrm>
          <a:prstGeom prst="rect">
            <a:avLst/>
          </a:prstGeom>
        </p:spPr>
        <p:txBody>
          <a:bodyPr anchorCtr="0" anchor="t" bIns="91425" lIns="91425" spcFirstLastPara="1" rIns="91425" wrap="square" tIns="91425">
            <a:normAutofit fontScale="92500" lnSpcReduction="20000"/>
          </a:bodyPr>
          <a:lstStyle/>
          <a:p>
            <a:pPr indent="-328453" lvl="0" marL="457200" rtl="0" algn="l">
              <a:lnSpc>
                <a:spcPct val="200000"/>
              </a:lnSpc>
              <a:spcBef>
                <a:spcPts val="1000"/>
              </a:spcBef>
              <a:spcAft>
                <a:spcPts val="0"/>
              </a:spcAft>
              <a:buSzPct val="100000"/>
              <a:buChar char="●"/>
            </a:pPr>
            <a:r>
              <a:rPr lang="en" sz="1700"/>
              <a:t>Students use our bikes both casually and as members</a:t>
            </a:r>
            <a:endParaRPr sz="1700"/>
          </a:p>
          <a:p>
            <a:pPr indent="-328453" lvl="0" marL="457200" rtl="0" algn="l">
              <a:lnSpc>
                <a:spcPct val="200000"/>
              </a:lnSpc>
              <a:spcBef>
                <a:spcPts val="1200"/>
              </a:spcBef>
              <a:spcAft>
                <a:spcPts val="0"/>
              </a:spcAft>
              <a:buSzPct val="100000"/>
              <a:buChar char="●"/>
            </a:pPr>
            <a:r>
              <a:rPr lang="en" sz="1700"/>
              <a:t>Tourist activity</a:t>
            </a:r>
            <a:endParaRPr sz="1700"/>
          </a:p>
          <a:p>
            <a:pPr indent="-328453" lvl="0" marL="457200" rtl="0" algn="l">
              <a:lnSpc>
                <a:spcPct val="200000"/>
              </a:lnSpc>
              <a:spcBef>
                <a:spcPts val="1000"/>
              </a:spcBef>
              <a:spcAft>
                <a:spcPts val="1200"/>
              </a:spcAft>
              <a:buSzPct val="100000"/>
              <a:buChar char="●"/>
            </a:pPr>
            <a:r>
              <a:rPr lang="en" sz="1700"/>
              <a:t>Further exploration </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729450" y="1295422"/>
            <a:ext cx="2584500" cy="80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Agenda</a:t>
            </a:r>
            <a:endParaRPr sz="2800"/>
          </a:p>
        </p:txBody>
      </p:sp>
      <p:sp>
        <p:nvSpPr>
          <p:cNvPr id="95" name="Google Shape;95;p14"/>
          <p:cNvSpPr txBox="1"/>
          <p:nvPr>
            <p:ph idx="1" type="body"/>
          </p:nvPr>
        </p:nvSpPr>
        <p:spPr>
          <a:xfrm>
            <a:off x="727650" y="2256950"/>
            <a:ext cx="7688700" cy="21408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Business Task - Member/Casual</a:t>
            </a:r>
            <a:endParaRPr/>
          </a:p>
          <a:p>
            <a:pPr indent="-311150" lvl="0" marL="457200" rtl="0" algn="l">
              <a:lnSpc>
                <a:spcPct val="200000"/>
              </a:lnSpc>
              <a:spcBef>
                <a:spcPts val="0"/>
              </a:spcBef>
              <a:spcAft>
                <a:spcPts val="0"/>
              </a:spcAft>
              <a:buSzPts val="1300"/>
              <a:buChar char="●"/>
            </a:pPr>
            <a:r>
              <a:rPr lang="en"/>
              <a:t>Overview of the data - ride data, date/time data, location data</a:t>
            </a:r>
            <a:endParaRPr/>
          </a:p>
          <a:p>
            <a:pPr indent="-311150" lvl="0" marL="457200" rtl="0" algn="l">
              <a:lnSpc>
                <a:spcPct val="200000"/>
              </a:lnSpc>
              <a:spcBef>
                <a:spcPts val="0"/>
              </a:spcBef>
              <a:spcAft>
                <a:spcPts val="0"/>
              </a:spcAft>
              <a:buSzPts val="1300"/>
              <a:buChar char="●"/>
            </a:pPr>
            <a:r>
              <a:rPr lang="en"/>
              <a:t>What trends emerge and how those trends differ from member to guest.</a:t>
            </a:r>
            <a:endParaRPr/>
          </a:p>
          <a:p>
            <a:pPr indent="-311150" lvl="0" marL="457200" rtl="0" algn="l">
              <a:lnSpc>
                <a:spcPct val="200000"/>
              </a:lnSpc>
              <a:spcBef>
                <a:spcPts val="0"/>
              </a:spcBef>
              <a:spcAft>
                <a:spcPts val="0"/>
              </a:spcAft>
              <a:buSzPts val="1300"/>
              <a:buChar char="●"/>
            </a:pPr>
            <a:r>
              <a:rPr lang="en"/>
              <a:t>What do those trends mean and how can they be used to inform our next steps.</a:t>
            </a:r>
            <a:endParaRPr/>
          </a:p>
          <a:p>
            <a:pPr indent="-311150" lvl="0" marL="457200" rtl="0" algn="l">
              <a:lnSpc>
                <a:spcPct val="200000"/>
              </a:lnSpc>
              <a:spcBef>
                <a:spcPts val="0"/>
              </a:spcBef>
              <a:spcAft>
                <a:spcPts val="0"/>
              </a:spcAft>
              <a:buSzPts val="1300"/>
              <a:buChar char="●"/>
            </a:pPr>
            <a:r>
              <a:rPr lang="en"/>
              <a:t>Appendix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31525" y="1318650"/>
            <a:ext cx="7688700" cy="17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How do annual members </a:t>
            </a:r>
            <a:endParaRPr sz="3000"/>
          </a:p>
          <a:p>
            <a:pPr indent="0" lvl="0" marL="0" rtl="0" algn="l">
              <a:spcBef>
                <a:spcPts val="0"/>
              </a:spcBef>
              <a:spcAft>
                <a:spcPts val="0"/>
              </a:spcAft>
              <a:buNone/>
            </a:pPr>
            <a:r>
              <a:rPr lang="en" sz="3000"/>
              <a:t>and casual riders </a:t>
            </a:r>
            <a:endParaRPr sz="3000"/>
          </a:p>
          <a:p>
            <a:pPr indent="0" lvl="0" marL="0" rtl="0" algn="l">
              <a:spcBef>
                <a:spcPts val="0"/>
              </a:spcBef>
              <a:spcAft>
                <a:spcPts val="0"/>
              </a:spcAft>
              <a:buNone/>
            </a:pPr>
            <a:r>
              <a:rPr lang="en" sz="3000"/>
              <a:t>use Cyclistic bikes</a:t>
            </a:r>
            <a:r>
              <a:rPr lang="en" sz="3000"/>
              <a:t> </a:t>
            </a:r>
            <a:r>
              <a:rPr lang="en" sz="3000"/>
              <a:t>di</a:t>
            </a:r>
            <a:r>
              <a:rPr lang="en" sz="3000"/>
              <a:t>ff</a:t>
            </a:r>
            <a:r>
              <a:rPr lang="en" sz="3000"/>
              <a:t>erentl</a:t>
            </a:r>
            <a:r>
              <a:rPr lang="en" sz="3000"/>
              <a:t>y</a:t>
            </a:r>
            <a:r>
              <a:rPr lang="en" sz="3000"/>
              <a:t>?</a:t>
            </a:r>
            <a:endParaRPr sz="3000"/>
          </a:p>
        </p:txBody>
      </p:sp>
      <p:sp>
        <p:nvSpPr>
          <p:cNvPr id="101" name="Google Shape;101;p15"/>
          <p:cNvSpPr txBox="1"/>
          <p:nvPr/>
        </p:nvSpPr>
        <p:spPr>
          <a:xfrm>
            <a:off x="502925" y="3233250"/>
            <a:ext cx="1737000" cy="14775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lang="en" sz="1500">
                <a:latin typeface="Lato"/>
                <a:ea typeface="Lato"/>
                <a:cs typeface="Lato"/>
                <a:sym typeface="Lato"/>
              </a:rPr>
              <a:t>Rides in 2021  </a:t>
            </a:r>
            <a:endParaRPr b="1" sz="1500">
              <a:latin typeface="Lato"/>
              <a:ea typeface="Lato"/>
              <a:cs typeface="Lato"/>
              <a:sym typeface="Lato"/>
            </a:endParaRPr>
          </a:p>
          <a:p>
            <a:pPr indent="0" lvl="0" marL="0" rtl="0" algn="r">
              <a:lnSpc>
                <a:spcPct val="115000"/>
              </a:lnSpc>
              <a:spcBef>
                <a:spcPts val="0"/>
              </a:spcBef>
              <a:spcAft>
                <a:spcPts val="0"/>
              </a:spcAft>
              <a:buNone/>
            </a:pPr>
            <a:r>
              <a:t/>
            </a:r>
            <a:endParaRPr b="1" sz="1500">
              <a:latin typeface="Lato"/>
              <a:ea typeface="Lato"/>
              <a:cs typeface="Lato"/>
              <a:sym typeface="Lato"/>
            </a:endParaRPr>
          </a:p>
          <a:p>
            <a:pPr indent="0" lvl="0" marL="0" rtl="0" algn="r">
              <a:lnSpc>
                <a:spcPct val="115000"/>
              </a:lnSpc>
              <a:spcBef>
                <a:spcPts val="0"/>
              </a:spcBef>
              <a:spcAft>
                <a:spcPts val="0"/>
              </a:spcAft>
              <a:buNone/>
            </a:pPr>
            <a:r>
              <a:rPr b="1" lang="en" sz="1500">
                <a:latin typeface="Lato"/>
                <a:ea typeface="Lato"/>
                <a:cs typeface="Lato"/>
                <a:sym typeface="Lato"/>
              </a:rPr>
              <a:t>Member Rides</a:t>
            </a:r>
            <a:endParaRPr b="1" sz="1500">
              <a:latin typeface="Lato"/>
              <a:ea typeface="Lato"/>
              <a:cs typeface="Lato"/>
              <a:sym typeface="Lato"/>
            </a:endParaRPr>
          </a:p>
          <a:p>
            <a:pPr indent="0" lvl="0" marL="0" rtl="0" algn="r">
              <a:lnSpc>
                <a:spcPct val="115000"/>
              </a:lnSpc>
              <a:spcBef>
                <a:spcPts val="0"/>
              </a:spcBef>
              <a:spcAft>
                <a:spcPts val="0"/>
              </a:spcAft>
              <a:buNone/>
            </a:pPr>
            <a:r>
              <a:t/>
            </a:r>
            <a:endParaRPr b="1" sz="1500">
              <a:latin typeface="Lato"/>
              <a:ea typeface="Lato"/>
              <a:cs typeface="Lato"/>
              <a:sym typeface="Lato"/>
            </a:endParaRPr>
          </a:p>
          <a:p>
            <a:pPr indent="0" lvl="0" marL="0" rtl="0" algn="r">
              <a:lnSpc>
                <a:spcPct val="115000"/>
              </a:lnSpc>
              <a:spcBef>
                <a:spcPts val="0"/>
              </a:spcBef>
              <a:spcAft>
                <a:spcPts val="0"/>
              </a:spcAft>
              <a:buNone/>
            </a:pPr>
            <a:r>
              <a:rPr b="1" lang="en" sz="1500">
                <a:latin typeface="Lato"/>
                <a:ea typeface="Lato"/>
                <a:cs typeface="Lato"/>
                <a:sym typeface="Lato"/>
              </a:rPr>
              <a:t>Casual Rides</a:t>
            </a:r>
            <a:endParaRPr b="1" sz="1500">
              <a:latin typeface="Lato"/>
              <a:ea typeface="Lato"/>
              <a:cs typeface="Lato"/>
              <a:sym typeface="Lato"/>
            </a:endParaRPr>
          </a:p>
        </p:txBody>
      </p:sp>
      <p:sp>
        <p:nvSpPr>
          <p:cNvPr id="102" name="Google Shape;102;p15"/>
          <p:cNvSpPr txBox="1"/>
          <p:nvPr/>
        </p:nvSpPr>
        <p:spPr>
          <a:xfrm>
            <a:off x="2406325" y="3233250"/>
            <a:ext cx="1737000" cy="14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accent1"/>
                </a:solidFill>
              </a:rPr>
              <a:t>5,594,915</a:t>
            </a:r>
            <a:endParaRPr b="1" sz="1500">
              <a:latin typeface="Lato"/>
              <a:ea typeface="Lato"/>
              <a:cs typeface="Lato"/>
              <a:sym typeface="Lato"/>
            </a:endParaRPr>
          </a:p>
          <a:p>
            <a:pPr indent="0" lvl="0" marL="0" rtl="0" algn="l">
              <a:lnSpc>
                <a:spcPct val="115000"/>
              </a:lnSpc>
              <a:spcBef>
                <a:spcPts val="0"/>
              </a:spcBef>
              <a:spcAft>
                <a:spcPts val="0"/>
              </a:spcAft>
              <a:buNone/>
            </a:pPr>
            <a:r>
              <a:t/>
            </a:r>
            <a:endParaRPr b="1" sz="1500">
              <a:latin typeface="Lato"/>
              <a:ea typeface="Lato"/>
              <a:cs typeface="Lato"/>
              <a:sym typeface="Lato"/>
            </a:endParaRPr>
          </a:p>
          <a:p>
            <a:pPr indent="0" lvl="0" marL="0" rtl="0" algn="l">
              <a:lnSpc>
                <a:spcPct val="115000"/>
              </a:lnSpc>
              <a:spcBef>
                <a:spcPts val="0"/>
              </a:spcBef>
              <a:spcAft>
                <a:spcPts val="0"/>
              </a:spcAft>
              <a:buNone/>
            </a:pPr>
            <a:r>
              <a:rPr b="1" lang="en" sz="1500">
                <a:solidFill>
                  <a:schemeClr val="accent1"/>
                </a:solidFill>
              </a:rPr>
              <a:t>3,065,970</a:t>
            </a:r>
            <a:endParaRPr b="1" sz="1500">
              <a:latin typeface="Lato"/>
              <a:ea typeface="Lato"/>
              <a:cs typeface="Lato"/>
              <a:sym typeface="Lato"/>
            </a:endParaRPr>
          </a:p>
          <a:p>
            <a:pPr indent="0" lvl="0" marL="0" rtl="0" algn="l">
              <a:lnSpc>
                <a:spcPct val="115000"/>
              </a:lnSpc>
              <a:spcBef>
                <a:spcPts val="0"/>
              </a:spcBef>
              <a:spcAft>
                <a:spcPts val="0"/>
              </a:spcAft>
              <a:buNone/>
            </a:pPr>
            <a:r>
              <a:t/>
            </a:r>
            <a:endParaRPr b="1" sz="1500">
              <a:latin typeface="Lato"/>
              <a:ea typeface="Lato"/>
              <a:cs typeface="Lato"/>
              <a:sym typeface="Lato"/>
            </a:endParaRPr>
          </a:p>
          <a:p>
            <a:pPr indent="0" lvl="0" marL="0" rtl="0" algn="l">
              <a:lnSpc>
                <a:spcPct val="115000"/>
              </a:lnSpc>
              <a:spcBef>
                <a:spcPts val="0"/>
              </a:spcBef>
              <a:spcAft>
                <a:spcPts val="0"/>
              </a:spcAft>
              <a:buNone/>
            </a:pPr>
            <a:r>
              <a:rPr b="1" lang="en" sz="1500">
                <a:solidFill>
                  <a:schemeClr val="accent1"/>
                </a:solidFill>
              </a:rPr>
              <a:t>2,528,945</a:t>
            </a:r>
            <a:endParaRPr b="1" sz="15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6000"/>
              <a:t>Date and Time Data</a:t>
            </a:r>
            <a:endParaRPr sz="6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p:nvPr/>
        </p:nvSpPr>
        <p:spPr>
          <a:xfrm>
            <a:off x="2380425" y="0"/>
            <a:ext cx="67638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 name="Google Shape;113;p17"/>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17"/>
          <p:cNvPicPr preferRelativeResize="0"/>
          <p:nvPr/>
        </p:nvPicPr>
        <p:blipFill rotWithShape="1">
          <a:blip r:embed="rId3">
            <a:alphaModFix/>
          </a:blip>
          <a:srcRect b="0" l="0" r="3203" t="0"/>
          <a:stretch/>
        </p:blipFill>
        <p:spPr>
          <a:xfrm>
            <a:off x="2488938" y="468250"/>
            <a:ext cx="6546775" cy="4372550"/>
          </a:xfrm>
          <a:prstGeom prst="rect">
            <a:avLst/>
          </a:prstGeom>
          <a:noFill/>
          <a:ln>
            <a:noFill/>
          </a:ln>
        </p:spPr>
      </p:pic>
      <p:sp>
        <p:nvSpPr>
          <p:cNvPr id="115" name="Google Shape;115;p17"/>
          <p:cNvSpPr txBox="1"/>
          <p:nvPr>
            <p:ph type="title"/>
          </p:nvPr>
        </p:nvSpPr>
        <p:spPr>
          <a:xfrm>
            <a:off x="260400" y="1352625"/>
            <a:ext cx="1853400" cy="1687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Monthly Ride</a:t>
            </a:r>
            <a:endParaRPr/>
          </a:p>
          <a:p>
            <a:pPr indent="0" lvl="0" marL="0" rtl="0" algn="ctr">
              <a:spcBef>
                <a:spcPts val="0"/>
              </a:spcBef>
              <a:spcAft>
                <a:spcPts val="0"/>
              </a:spcAft>
              <a:buNone/>
            </a:pPr>
            <a:r>
              <a:rPr lang="en"/>
              <a:t>Numbers</a:t>
            </a:r>
            <a:endParaRPr/>
          </a:p>
        </p:txBody>
      </p:sp>
      <p:sp>
        <p:nvSpPr>
          <p:cNvPr id="116" name="Google Shape;116;p17"/>
          <p:cNvSpPr txBox="1"/>
          <p:nvPr>
            <p:ph idx="1" type="subTitle"/>
          </p:nvPr>
        </p:nvSpPr>
        <p:spPr>
          <a:xfrm>
            <a:off x="1039350" y="4211425"/>
            <a:ext cx="892500" cy="581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t>392,228</a:t>
            </a:r>
            <a:endParaRPr sz="1200"/>
          </a:p>
          <a:p>
            <a:pPr indent="0" lvl="0" marL="0" rtl="0" algn="l">
              <a:lnSpc>
                <a:spcPct val="115000"/>
              </a:lnSpc>
              <a:spcBef>
                <a:spcPts val="0"/>
              </a:spcBef>
              <a:spcAft>
                <a:spcPts val="0"/>
              </a:spcAft>
              <a:buNone/>
            </a:pPr>
            <a:r>
              <a:rPr lang="en" sz="1200"/>
              <a:t>39,491</a:t>
            </a:r>
            <a:endParaRPr sz="1200"/>
          </a:p>
        </p:txBody>
      </p:sp>
      <p:sp>
        <p:nvSpPr>
          <p:cNvPr id="117" name="Google Shape;117;p17"/>
          <p:cNvSpPr txBox="1"/>
          <p:nvPr>
            <p:ph idx="1" type="subTitle"/>
          </p:nvPr>
        </p:nvSpPr>
        <p:spPr>
          <a:xfrm>
            <a:off x="343650" y="3408050"/>
            <a:ext cx="695700" cy="588300"/>
          </a:xfrm>
          <a:prstGeom prst="rect">
            <a:avLst/>
          </a:prstGeom>
        </p:spPr>
        <p:txBody>
          <a:bodyPr anchorCtr="0" anchor="t" bIns="91425" lIns="91425" spcFirstLastPara="1" rIns="91425" wrap="square" tIns="91425">
            <a:spAutoFit/>
          </a:bodyPr>
          <a:lstStyle/>
          <a:p>
            <a:pPr indent="0" lvl="0" marL="0" rtl="0" algn="r">
              <a:lnSpc>
                <a:spcPct val="115000"/>
              </a:lnSpc>
              <a:spcBef>
                <a:spcPts val="0"/>
              </a:spcBef>
              <a:spcAft>
                <a:spcPts val="0"/>
              </a:spcAft>
              <a:buSzPts val="770"/>
              <a:buNone/>
            </a:pPr>
            <a:r>
              <a:rPr b="1" lang="en" sz="1220"/>
              <a:t>Jul.</a:t>
            </a:r>
            <a:endParaRPr b="1" sz="1220"/>
          </a:p>
          <a:p>
            <a:pPr indent="0" lvl="0" marL="0" rtl="0" algn="r">
              <a:lnSpc>
                <a:spcPct val="115000"/>
              </a:lnSpc>
              <a:spcBef>
                <a:spcPts val="0"/>
              </a:spcBef>
              <a:spcAft>
                <a:spcPts val="0"/>
              </a:spcAft>
              <a:buSzPts val="770"/>
              <a:buNone/>
            </a:pPr>
            <a:r>
              <a:rPr b="1" lang="en" sz="1220"/>
              <a:t>Feb.</a:t>
            </a:r>
            <a:endParaRPr b="1" sz="1220"/>
          </a:p>
        </p:txBody>
      </p:sp>
      <p:sp>
        <p:nvSpPr>
          <p:cNvPr id="118" name="Google Shape;118;p17"/>
          <p:cNvSpPr txBox="1"/>
          <p:nvPr>
            <p:ph idx="1" type="subTitle"/>
          </p:nvPr>
        </p:nvSpPr>
        <p:spPr>
          <a:xfrm>
            <a:off x="343650" y="4230325"/>
            <a:ext cx="695700" cy="588300"/>
          </a:xfrm>
          <a:prstGeom prst="rect">
            <a:avLst/>
          </a:prstGeom>
        </p:spPr>
        <p:txBody>
          <a:bodyPr anchorCtr="0" anchor="t" bIns="91425" lIns="91425" spcFirstLastPara="1" rIns="91425" wrap="square" tIns="91425">
            <a:spAutoFit/>
          </a:bodyPr>
          <a:lstStyle/>
          <a:p>
            <a:pPr indent="0" lvl="0" marL="0" rtl="0" algn="r">
              <a:lnSpc>
                <a:spcPct val="115000"/>
              </a:lnSpc>
              <a:spcBef>
                <a:spcPts val="0"/>
              </a:spcBef>
              <a:spcAft>
                <a:spcPts val="0"/>
              </a:spcAft>
              <a:buSzPts val="770"/>
              <a:buNone/>
            </a:pPr>
            <a:r>
              <a:rPr b="1" lang="en" sz="1220"/>
              <a:t>Sep.</a:t>
            </a:r>
            <a:endParaRPr b="1" sz="1220"/>
          </a:p>
          <a:p>
            <a:pPr indent="0" lvl="0" marL="0" rtl="0" algn="r">
              <a:lnSpc>
                <a:spcPct val="115000"/>
              </a:lnSpc>
              <a:spcBef>
                <a:spcPts val="0"/>
              </a:spcBef>
              <a:spcAft>
                <a:spcPts val="0"/>
              </a:spcAft>
              <a:buSzPts val="770"/>
              <a:buNone/>
            </a:pPr>
            <a:r>
              <a:rPr b="1" lang="en" sz="1220"/>
              <a:t>Feb.</a:t>
            </a:r>
            <a:endParaRPr b="1" sz="1220"/>
          </a:p>
        </p:txBody>
      </p:sp>
      <p:sp>
        <p:nvSpPr>
          <p:cNvPr id="119" name="Google Shape;119;p17"/>
          <p:cNvSpPr txBox="1"/>
          <p:nvPr>
            <p:ph idx="1" type="subTitle"/>
          </p:nvPr>
        </p:nvSpPr>
        <p:spPr>
          <a:xfrm>
            <a:off x="1039338" y="3408050"/>
            <a:ext cx="991200" cy="581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t>442,048</a:t>
            </a:r>
            <a:endParaRPr sz="1200"/>
          </a:p>
          <a:p>
            <a:pPr indent="0" lvl="0" marL="0" rtl="0" algn="l">
              <a:lnSpc>
                <a:spcPct val="115000"/>
              </a:lnSpc>
              <a:spcBef>
                <a:spcPts val="0"/>
              </a:spcBef>
              <a:spcAft>
                <a:spcPts val="0"/>
              </a:spcAft>
              <a:buNone/>
            </a:pPr>
            <a:r>
              <a:rPr lang="en" sz="1200"/>
              <a:t>10,131</a:t>
            </a:r>
            <a:endParaRPr sz="1200"/>
          </a:p>
        </p:txBody>
      </p:sp>
      <p:sp>
        <p:nvSpPr>
          <p:cNvPr id="120" name="Google Shape;120;p17"/>
          <p:cNvSpPr/>
          <p:nvPr/>
        </p:nvSpPr>
        <p:spPr>
          <a:xfrm>
            <a:off x="667599" y="3450925"/>
            <a:ext cx="1046400" cy="2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664200" y="4264050"/>
            <a:ext cx="1046400" cy="2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nvSpPr>
        <p:spPr>
          <a:xfrm>
            <a:off x="662250" y="3124025"/>
            <a:ext cx="1049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2"/>
                </a:solidFill>
                <a:latin typeface="Raleway"/>
                <a:ea typeface="Raleway"/>
                <a:cs typeface="Raleway"/>
                <a:sym typeface="Raleway"/>
              </a:rPr>
              <a:t>Casual</a:t>
            </a:r>
            <a:endParaRPr b="1" sz="1500">
              <a:solidFill>
                <a:schemeClr val="dk2"/>
              </a:solidFill>
              <a:latin typeface="Raleway"/>
              <a:ea typeface="Raleway"/>
              <a:cs typeface="Raleway"/>
              <a:sym typeface="Raleway"/>
            </a:endParaRPr>
          </a:p>
        </p:txBody>
      </p:sp>
      <p:sp>
        <p:nvSpPr>
          <p:cNvPr id="123" name="Google Shape;123;p17"/>
          <p:cNvSpPr txBox="1"/>
          <p:nvPr/>
        </p:nvSpPr>
        <p:spPr>
          <a:xfrm>
            <a:off x="662250" y="3933050"/>
            <a:ext cx="1049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2"/>
                </a:solidFill>
                <a:latin typeface="Raleway"/>
                <a:ea typeface="Raleway"/>
                <a:cs typeface="Raleway"/>
                <a:sym typeface="Raleway"/>
              </a:rPr>
              <a:t>Member</a:t>
            </a:r>
            <a:endParaRPr b="1" sz="1500">
              <a:solidFill>
                <a:schemeClr val="dk2"/>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nvSpPr>
        <p:spPr>
          <a:xfrm>
            <a:off x="845418" y="3095007"/>
            <a:ext cx="1049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2"/>
                </a:solidFill>
                <a:latin typeface="Raleway"/>
                <a:ea typeface="Raleway"/>
                <a:cs typeface="Raleway"/>
                <a:sym typeface="Raleway"/>
              </a:rPr>
              <a:t>Casual</a:t>
            </a:r>
            <a:endParaRPr b="1" sz="1500">
              <a:solidFill>
                <a:schemeClr val="dk2"/>
              </a:solidFill>
              <a:latin typeface="Raleway"/>
              <a:ea typeface="Raleway"/>
              <a:cs typeface="Raleway"/>
              <a:sym typeface="Raleway"/>
            </a:endParaRPr>
          </a:p>
        </p:txBody>
      </p:sp>
      <p:sp>
        <p:nvSpPr>
          <p:cNvPr id="129" name="Google Shape;129;p18"/>
          <p:cNvSpPr/>
          <p:nvPr/>
        </p:nvSpPr>
        <p:spPr>
          <a:xfrm>
            <a:off x="3756275" y="0"/>
            <a:ext cx="53958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18"/>
          <p:cNvPicPr preferRelativeResize="0"/>
          <p:nvPr/>
        </p:nvPicPr>
        <p:blipFill>
          <a:blip r:embed="rId3">
            <a:alphaModFix/>
          </a:blip>
          <a:stretch>
            <a:fillRect/>
          </a:stretch>
        </p:blipFill>
        <p:spPr>
          <a:xfrm>
            <a:off x="4134825" y="108825"/>
            <a:ext cx="4284001" cy="4933101"/>
          </a:xfrm>
          <a:prstGeom prst="rect">
            <a:avLst/>
          </a:prstGeom>
          <a:noFill/>
          <a:ln>
            <a:noFill/>
          </a:ln>
        </p:spPr>
      </p:pic>
      <p:sp>
        <p:nvSpPr>
          <p:cNvPr id="131" name="Google Shape;131;p18"/>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Daily </a:t>
            </a:r>
            <a:endParaRPr/>
          </a:p>
          <a:p>
            <a:pPr indent="0" lvl="0" marL="0" rtl="0" algn="l">
              <a:spcBef>
                <a:spcPts val="0"/>
              </a:spcBef>
              <a:spcAft>
                <a:spcPts val="0"/>
              </a:spcAft>
              <a:buNone/>
            </a:pPr>
            <a:r>
              <a:rPr lang="en"/>
              <a:t>Ride </a:t>
            </a:r>
            <a:endParaRPr/>
          </a:p>
          <a:p>
            <a:pPr indent="0" lvl="0" marL="0" rtl="0" algn="l">
              <a:spcBef>
                <a:spcPts val="0"/>
              </a:spcBef>
              <a:spcAft>
                <a:spcPts val="0"/>
              </a:spcAft>
              <a:buNone/>
            </a:pPr>
            <a:r>
              <a:rPr lang="en"/>
              <a:t>Numbers</a:t>
            </a:r>
            <a:endParaRPr/>
          </a:p>
        </p:txBody>
      </p:sp>
      <p:sp>
        <p:nvSpPr>
          <p:cNvPr id="132" name="Google Shape;132;p18"/>
          <p:cNvSpPr/>
          <p:nvPr/>
        </p:nvSpPr>
        <p:spPr>
          <a:xfrm>
            <a:off x="9106975" y="0"/>
            <a:ext cx="63000" cy="190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9106975" y="1801800"/>
            <a:ext cx="63000" cy="334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txBox="1"/>
          <p:nvPr>
            <p:ph idx="1" type="subTitle"/>
          </p:nvPr>
        </p:nvSpPr>
        <p:spPr>
          <a:xfrm>
            <a:off x="1222518" y="4218680"/>
            <a:ext cx="892500" cy="581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t>477,156</a:t>
            </a:r>
            <a:endParaRPr sz="1200"/>
          </a:p>
          <a:p>
            <a:pPr indent="0" lvl="0" marL="0" rtl="0" algn="l">
              <a:lnSpc>
                <a:spcPct val="115000"/>
              </a:lnSpc>
              <a:spcBef>
                <a:spcPts val="0"/>
              </a:spcBef>
              <a:spcAft>
                <a:spcPts val="0"/>
              </a:spcAft>
              <a:buNone/>
            </a:pPr>
            <a:r>
              <a:rPr lang="en" sz="1200"/>
              <a:t>376,117</a:t>
            </a:r>
            <a:endParaRPr sz="1200"/>
          </a:p>
        </p:txBody>
      </p:sp>
      <p:sp>
        <p:nvSpPr>
          <p:cNvPr id="135" name="Google Shape;135;p18"/>
          <p:cNvSpPr txBox="1"/>
          <p:nvPr>
            <p:ph idx="1" type="subTitle"/>
          </p:nvPr>
        </p:nvSpPr>
        <p:spPr>
          <a:xfrm>
            <a:off x="526818" y="3379032"/>
            <a:ext cx="695700" cy="588300"/>
          </a:xfrm>
          <a:prstGeom prst="rect">
            <a:avLst/>
          </a:prstGeom>
        </p:spPr>
        <p:txBody>
          <a:bodyPr anchorCtr="0" anchor="t" bIns="91425" lIns="91425" spcFirstLastPara="1" rIns="91425" wrap="square" tIns="91425">
            <a:spAutoFit/>
          </a:bodyPr>
          <a:lstStyle/>
          <a:p>
            <a:pPr indent="0" lvl="0" marL="0" rtl="0" algn="r">
              <a:lnSpc>
                <a:spcPct val="115000"/>
              </a:lnSpc>
              <a:spcBef>
                <a:spcPts val="0"/>
              </a:spcBef>
              <a:spcAft>
                <a:spcPts val="0"/>
              </a:spcAft>
              <a:buSzPts val="770"/>
              <a:buNone/>
            </a:pPr>
            <a:r>
              <a:rPr b="1" lang="en" sz="1220"/>
              <a:t>Sat</a:t>
            </a:r>
            <a:r>
              <a:rPr b="1" lang="en" sz="1220"/>
              <a:t>.</a:t>
            </a:r>
            <a:endParaRPr b="1" sz="1220"/>
          </a:p>
          <a:p>
            <a:pPr indent="0" lvl="0" marL="0" rtl="0" algn="r">
              <a:lnSpc>
                <a:spcPct val="115000"/>
              </a:lnSpc>
              <a:spcBef>
                <a:spcPts val="0"/>
              </a:spcBef>
              <a:spcAft>
                <a:spcPts val="0"/>
              </a:spcAft>
              <a:buSzPts val="770"/>
              <a:buNone/>
            </a:pPr>
            <a:r>
              <a:rPr b="1" lang="en" sz="1220"/>
              <a:t>Tue.</a:t>
            </a:r>
            <a:endParaRPr b="1" sz="1220"/>
          </a:p>
        </p:txBody>
      </p:sp>
      <p:sp>
        <p:nvSpPr>
          <p:cNvPr id="136" name="Google Shape;136;p18"/>
          <p:cNvSpPr txBox="1"/>
          <p:nvPr>
            <p:ph idx="1" type="subTitle"/>
          </p:nvPr>
        </p:nvSpPr>
        <p:spPr>
          <a:xfrm>
            <a:off x="526818" y="4230325"/>
            <a:ext cx="695700" cy="588300"/>
          </a:xfrm>
          <a:prstGeom prst="rect">
            <a:avLst/>
          </a:prstGeom>
        </p:spPr>
        <p:txBody>
          <a:bodyPr anchorCtr="0" anchor="t" bIns="91425" lIns="91425" spcFirstLastPara="1" rIns="91425" wrap="square" tIns="91425">
            <a:spAutoFit/>
          </a:bodyPr>
          <a:lstStyle/>
          <a:p>
            <a:pPr indent="0" lvl="0" marL="0" rtl="0" algn="r">
              <a:lnSpc>
                <a:spcPct val="115000"/>
              </a:lnSpc>
              <a:spcBef>
                <a:spcPts val="0"/>
              </a:spcBef>
              <a:spcAft>
                <a:spcPts val="0"/>
              </a:spcAft>
              <a:buSzPts val="770"/>
              <a:buNone/>
            </a:pPr>
            <a:r>
              <a:rPr b="1" lang="en" sz="1220"/>
              <a:t>Wed</a:t>
            </a:r>
            <a:r>
              <a:rPr b="1" lang="en" sz="1220"/>
              <a:t>.</a:t>
            </a:r>
            <a:endParaRPr b="1" sz="1220"/>
          </a:p>
          <a:p>
            <a:pPr indent="0" lvl="0" marL="0" rtl="0" algn="r">
              <a:lnSpc>
                <a:spcPct val="115000"/>
              </a:lnSpc>
              <a:spcBef>
                <a:spcPts val="0"/>
              </a:spcBef>
              <a:spcAft>
                <a:spcPts val="0"/>
              </a:spcAft>
              <a:buSzPts val="770"/>
              <a:buNone/>
            </a:pPr>
            <a:r>
              <a:rPr b="1" lang="en" sz="1220"/>
              <a:t>Sun.</a:t>
            </a:r>
            <a:endParaRPr b="1" sz="1220"/>
          </a:p>
        </p:txBody>
      </p:sp>
      <p:sp>
        <p:nvSpPr>
          <p:cNvPr id="137" name="Google Shape;137;p18"/>
          <p:cNvSpPr txBox="1"/>
          <p:nvPr>
            <p:ph idx="1" type="subTitle"/>
          </p:nvPr>
        </p:nvSpPr>
        <p:spPr>
          <a:xfrm>
            <a:off x="1222505" y="3379032"/>
            <a:ext cx="991200" cy="581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t>557,993</a:t>
            </a:r>
            <a:endParaRPr sz="1200"/>
          </a:p>
          <a:p>
            <a:pPr indent="0" lvl="0" marL="0" rtl="0" algn="l">
              <a:lnSpc>
                <a:spcPct val="115000"/>
              </a:lnSpc>
              <a:spcBef>
                <a:spcPts val="0"/>
              </a:spcBef>
              <a:spcAft>
                <a:spcPts val="0"/>
              </a:spcAft>
              <a:buNone/>
            </a:pPr>
            <a:r>
              <a:rPr lang="en" sz="1200"/>
              <a:t>274,388</a:t>
            </a:r>
            <a:endParaRPr sz="1200"/>
          </a:p>
        </p:txBody>
      </p:sp>
      <p:sp>
        <p:nvSpPr>
          <p:cNvPr id="138" name="Google Shape;138;p18"/>
          <p:cNvSpPr/>
          <p:nvPr/>
        </p:nvSpPr>
        <p:spPr>
          <a:xfrm>
            <a:off x="772881" y="3421900"/>
            <a:ext cx="1202700" cy="2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txBox="1"/>
          <p:nvPr/>
        </p:nvSpPr>
        <p:spPr>
          <a:xfrm>
            <a:off x="845418" y="3933050"/>
            <a:ext cx="1049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2"/>
                </a:solidFill>
                <a:latin typeface="Raleway"/>
                <a:ea typeface="Raleway"/>
                <a:cs typeface="Raleway"/>
                <a:sym typeface="Raleway"/>
              </a:rPr>
              <a:t>Member</a:t>
            </a:r>
            <a:endParaRPr b="1" sz="1500">
              <a:solidFill>
                <a:schemeClr val="dk2"/>
              </a:solidFill>
              <a:latin typeface="Raleway"/>
              <a:ea typeface="Raleway"/>
              <a:cs typeface="Raleway"/>
              <a:sym typeface="Raleway"/>
            </a:endParaRPr>
          </a:p>
        </p:txBody>
      </p:sp>
      <p:sp>
        <p:nvSpPr>
          <p:cNvPr id="140" name="Google Shape;140;p18"/>
          <p:cNvSpPr/>
          <p:nvPr/>
        </p:nvSpPr>
        <p:spPr>
          <a:xfrm>
            <a:off x="768974" y="4264050"/>
            <a:ext cx="1202700" cy="2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4" name="Shape 144"/>
        <p:cNvGrpSpPr/>
        <p:nvPr/>
      </p:nvGrpSpPr>
      <p:grpSpPr>
        <a:xfrm>
          <a:off x="0" y="0"/>
          <a:ext cx="0" cy="0"/>
          <a:chOff x="0" y="0"/>
          <a:chExt cx="0" cy="0"/>
        </a:xfrm>
      </p:grpSpPr>
      <p:pic>
        <p:nvPicPr>
          <p:cNvPr id="145" name="Google Shape;145;p19"/>
          <p:cNvPicPr preferRelativeResize="0"/>
          <p:nvPr/>
        </p:nvPicPr>
        <p:blipFill>
          <a:blip r:embed="rId3">
            <a:alphaModFix/>
          </a:blip>
          <a:stretch>
            <a:fillRect/>
          </a:stretch>
        </p:blipFill>
        <p:spPr>
          <a:xfrm>
            <a:off x="578349" y="537875"/>
            <a:ext cx="7987302" cy="4067752"/>
          </a:xfrm>
          <a:prstGeom prst="rect">
            <a:avLst/>
          </a:prstGeom>
          <a:noFill/>
          <a:ln>
            <a:noFill/>
          </a:ln>
        </p:spPr>
      </p:pic>
      <p:sp>
        <p:nvSpPr>
          <p:cNvPr id="146" name="Google Shape;146;p19"/>
          <p:cNvSpPr txBox="1"/>
          <p:nvPr>
            <p:ph idx="1" type="body"/>
          </p:nvPr>
        </p:nvSpPr>
        <p:spPr>
          <a:xfrm>
            <a:off x="585425" y="4705550"/>
            <a:ext cx="5197800" cy="353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t>Mean ride length - </a:t>
            </a:r>
            <a:endParaRPr/>
          </a:p>
        </p:txBody>
      </p:sp>
      <p:sp>
        <p:nvSpPr>
          <p:cNvPr id="147" name="Google Shape;147;p19"/>
          <p:cNvSpPr txBox="1"/>
          <p:nvPr>
            <p:ph type="title"/>
          </p:nvPr>
        </p:nvSpPr>
        <p:spPr>
          <a:xfrm>
            <a:off x="498900" y="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Hourly Ride Numbers</a:t>
            </a:r>
            <a:endParaRPr/>
          </a:p>
        </p:txBody>
      </p:sp>
      <p:sp>
        <p:nvSpPr>
          <p:cNvPr id="148" name="Google Shape;148;p19"/>
          <p:cNvSpPr/>
          <p:nvPr/>
        </p:nvSpPr>
        <p:spPr>
          <a:xfrm>
            <a:off x="7394575" y="4855250"/>
            <a:ext cx="585600" cy="5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a:off x="7980049" y="4855250"/>
            <a:ext cx="585600" cy="54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6000"/>
              <a:t>Location Data</a:t>
            </a:r>
            <a:endParaRPr sz="6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p:nvPr/>
        </p:nvSpPr>
        <p:spPr>
          <a:xfrm>
            <a:off x="3035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1"/>
          <p:cNvPicPr preferRelativeResize="0"/>
          <p:nvPr/>
        </p:nvPicPr>
        <p:blipFill rotWithShape="1">
          <a:blip r:embed="rId3">
            <a:alphaModFix/>
          </a:blip>
          <a:srcRect b="0" l="4977" r="36119" t="0"/>
          <a:stretch/>
        </p:blipFill>
        <p:spPr>
          <a:xfrm>
            <a:off x="0" y="0"/>
            <a:ext cx="3655275" cy="5083524"/>
          </a:xfrm>
          <a:prstGeom prst="rect">
            <a:avLst/>
          </a:prstGeom>
          <a:noFill/>
          <a:ln>
            <a:noFill/>
          </a:ln>
          <a:effectLst>
            <a:outerShdw blurRad="57150" rotWithShape="0" algn="bl" dir="3180000" dist="19050">
              <a:srgbClr val="000000">
                <a:alpha val="56000"/>
              </a:srgbClr>
            </a:outerShdw>
          </a:effectLst>
        </p:spPr>
      </p:pic>
      <p:sp>
        <p:nvSpPr>
          <p:cNvPr id="161" name="Google Shape;161;p21"/>
          <p:cNvSpPr txBox="1"/>
          <p:nvPr>
            <p:ph idx="4294967295" type="title"/>
          </p:nvPr>
        </p:nvSpPr>
        <p:spPr>
          <a:xfrm>
            <a:off x="5120475" y="0"/>
            <a:ext cx="2699400" cy="5388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2300"/>
              <a:t>Station Popularity</a:t>
            </a:r>
            <a:endParaRPr sz="2300"/>
          </a:p>
        </p:txBody>
      </p:sp>
      <p:pic>
        <p:nvPicPr>
          <p:cNvPr id="162" name="Google Shape;162;p21"/>
          <p:cNvPicPr preferRelativeResize="0"/>
          <p:nvPr/>
        </p:nvPicPr>
        <p:blipFill rotWithShape="1">
          <a:blip r:embed="rId4">
            <a:alphaModFix/>
          </a:blip>
          <a:srcRect b="73700" l="81826" r="4382" t="15918"/>
          <a:stretch/>
        </p:blipFill>
        <p:spPr>
          <a:xfrm>
            <a:off x="2480050" y="90625"/>
            <a:ext cx="1061523" cy="654625"/>
          </a:xfrm>
          <a:prstGeom prst="rect">
            <a:avLst/>
          </a:prstGeom>
          <a:noFill/>
          <a:ln>
            <a:noFill/>
          </a:ln>
        </p:spPr>
      </p:pic>
      <p:pic>
        <p:nvPicPr>
          <p:cNvPr id="163" name="Google Shape;163;p21"/>
          <p:cNvPicPr preferRelativeResize="0"/>
          <p:nvPr/>
        </p:nvPicPr>
        <p:blipFill rotWithShape="1">
          <a:blip r:embed="rId5">
            <a:alphaModFix/>
          </a:blip>
          <a:srcRect b="0" l="27499" r="25516" t="0"/>
          <a:stretch/>
        </p:blipFill>
        <p:spPr>
          <a:xfrm>
            <a:off x="6449775" y="501700"/>
            <a:ext cx="2628900" cy="4583751"/>
          </a:xfrm>
          <a:prstGeom prst="rect">
            <a:avLst/>
          </a:prstGeom>
          <a:noFill/>
          <a:ln>
            <a:noFill/>
          </a:ln>
        </p:spPr>
      </p:pic>
      <p:pic>
        <p:nvPicPr>
          <p:cNvPr id="164" name="Google Shape;164;p21"/>
          <p:cNvPicPr preferRelativeResize="0"/>
          <p:nvPr/>
        </p:nvPicPr>
        <p:blipFill rotWithShape="1">
          <a:blip r:embed="rId6">
            <a:alphaModFix/>
          </a:blip>
          <a:srcRect b="0" l="27518" r="25458" t="0"/>
          <a:stretch/>
        </p:blipFill>
        <p:spPr>
          <a:xfrm>
            <a:off x="3759638" y="503625"/>
            <a:ext cx="2628900" cy="4579901"/>
          </a:xfrm>
          <a:prstGeom prst="rect">
            <a:avLst/>
          </a:prstGeom>
          <a:noFill/>
          <a:ln>
            <a:noFill/>
          </a:ln>
        </p:spPr>
      </p:pic>
      <p:sp>
        <p:nvSpPr>
          <p:cNvPr id="165" name="Google Shape;165;p21"/>
          <p:cNvSpPr/>
          <p:nvPr/>
        </p:nvSpPr>
        <p:spPr>
          <a:xfrm>
            <a:off x="3759200" y="515250"/>
            <a:ext cx="2628900" cy="45684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a:off x="6449775" y="515250"/>
            <a:ext cx="2628900" cy="45684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txBox="1"/>
          <p:nvPr>
            <p:ph idx="4294967295" type="title"/>
          </p:nvPr>
        </p:nvSpPr>
        <p:spPr>
          <a:xfrm>
            <a:off x="8109975" y="515250"/>
            <a:ext cx="968700" cy="369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00"/>
              <a:t>Member</a:t>
            </a:r>
            <a:endParaRPr sz="1200"/>
          </a:p>
        </p:txBody>
      </p:sp>
      <p:sp>
        <p:nvSpPr>
          <p:cNvPr id="168" name="Google Shape;168;p21"/>
          <p:cNvSpPr txBox="1"/>
          <p:nvPr>
            <p:ph idx="4294967295" type="title"/>
          </p:nvPr>
        </p:nvSpPr>
        <p:spPr>
          <a:xfrm>
            <a:off x="5419825" y="515250"/>
            <a:ext cx="968700" cy="369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200"/>
              <a:t>Casual</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